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HK Modular" pitchFamily="2" charset="77"/>
      <p:regular r:id="rId20"/>
      <p:bold r:id="rId21"/>
    </p:embeddedFont>
    <p:embeddedFont>
      <p:font typeface="Tomorrow" pitchFamily="2" charset="0"/>
      <p:regular r:id="rId22"/>
    </p:embeddedFont>
    <p:embeddedFont>
      <p:font typeface="Tomorrow Bold"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590" autoAdjust="0"/>
  </p:normalViewPr>
  <p:slideViewPr>
    <p:cSldViewPr>
      <p:cViewPr varScale="1">
        <p:scale>
          <a:sx n="66" d="100"/>
          <a:sy n="66" d="100"/>
        </p:scale>
        <p:origin x="10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6.svg"/><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svg"/><Relationship Id="rId7"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10.sv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8.png"/><Relationship Id="rId9" Type="http://schemas.openxmlformats.org/officeDocument/2006/relationships/image" Target="../media/image15.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9.sv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svg"/><Relationship Id="rId7"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5568671" y="2973282"/>
            <a:ext cx="12292631" cy="6937425"/>
          </a:xfrm>
          <a:prstGeom prst="rect">
            <a:avLst/>
          </a:prstGeom>
        </p:spPr>
      </p:pic>
      <p:sp>
        <p:nvSpPr>
          <p:cNvPr id="4" name="TextBox 4"/>
          <p:cNvSpPr txBox="1"/>
          <p:nvPr/>
        </p:nvSpPr>
        <p:spPr>
          <a:xfrm>
            <a:off x="0" y="6745578"/>
            <a:ext cx="3901664" cy="3398926"/>
          </a:xfrm>
          <a:prstGeom prst="rect">
            <a:avLst/>
          </a:prstGeom>
        </p:spPr>
        <p:txBody>
          <a:bodyPr lIns="0" tIns="0" rIns="0" bIns="0" rtlCol="0" anchor="t">
            <a:spAutoFit/>
          </a:bodyPr>
          <a:lstStyle/>
          <a:p>
            <a:pPr algn="ctr">
              <a:lnSpc>
                <a:spcPts val="6762"/>
              </a:lnSpc>
            </a:pPr>
            <a:r>
              <a:rPr lang="en-US" sz="4830">
                <a:solidFill>
                  <a:srgbClr val="FFFFFF"/>
                </a:solidFill>
                <a:latin typeface="Tomorrow"/>
              </a:rPr>
              <a:t>Enaam</a:t>
            </a:r>
          </a:p>
          <a:p>
            <a:pPr algn="ctr">
              <a:lnSpc>
                <a:spcPts val="6762"/>
              </a:lnSpc>
            </a:pPr>
            <a:r>
              <a:rPr lang="en-US" sz="4830">
                <a:solidFill>
                  <a:srgbClr val="FFFFFF"/>
                </a:solidFill>
                <a:latin typeface="Tomorrow"/>
              </a:rPr>
              <a:t>Shaza</a:t>
            </a:r>
          </a:p>
          <a:p>
            <a:pPr algn="ctr">
              <a:lnSpc>
                <a:spcPts val="6762"/>
              </a:lnSpc>
            </a:pPr>
            <a:r>
              <a:rPr lang="en-US" sz="4830">
                <a:solidFill>
                  <a:srgbClr val="FFFFFF"/>
                </a:solidFill>
                <a:latin typeface="Tomorrow"/>
              </a:rPr>
              <a:t>Zainab</a:t>
            </a:r>
          </a:p>
          <a:p>
            <a:pPr algn="ctr">
              <a:lnSpc>
                <a:spcPts val="6762"/>
              </a:lnSpc>
              <a:spcBef>
                <a:spcPct val="0"/>
              </a:spcBef>
            </a:pPr>
            <a:r>
              <a:rPr lang="en-US" sz="4830">
                <a:solidFill>
                  <a:srgbClr val="FFFFFF"/>
                </a:solidFill>
                <a:latin typeface="Tomorrow"/>
              </a:rPr>
              <a:t>Bisma</a:t>
            </a:r>
          </a:p>
        </p:txBody>
      </p:sp>
      <p:sp>
        <p:nvSpPr>
          <p:cNvPr id="5" name="TextBox 5"/>
          <p:cNvSpPr txBox="1"/>
          <p:nvPr/>
        </p:nvSpPr>
        <p:spPr>
          <a:xfrm>
            <a:off x="1028700" y="1189824"/>
            <a:ext cx="16437242" cy="1010823"/>
          </a:xfrm>
          <a:prstGeom prst="rect">
            <a:avLst/>
          </a:prstGeom>
        </p:spPr>
        <p:txBody>
          <a:bodyPr lIns="0" tIns="0" rIns="0" bIns="0" rtlCol="0" anchor="t">
            <a:spAutoFit/>
          </a:bodyPr>
          <a:lstStyle/>
          <a:p>
            <a:pPr algn="ctr">
              <a:lnSpc>
                <a:spcPts val="7419"/>
              </a:lnSpc>
            </a:pPr>
            <a:r>
              <a:rPr lang="en-US" sz="5299">
                <a:solidFill>
                  <a:srgbClr val="FFFFFF"/>
                </a:solidFill>
                <a:latin typeface="HK Modular"/>
              </a:rPr>
              <a:t>CREDIT CARD APPROVAL ANALYSIS</a:t>
            </a:r>
          </a:p>
          <a:p>
            <a:pPr algn="ctr">
              <a:lnSpc>
                <a:spcPts val="192"/>
              </a:lnSpc>
              <a:spcBef>
                <a:spcPct val="0"/>
              </a:spcBef>
            </a:pPr>
            <a:endParaRPr lang="en-US" sz="5299">
              <a:solidFill>
                <a:srgbClr val="FFFFFF"/>
              </a:solidFill>
              <a:latin typeface="HK Modular"/>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065119"/>
            <a:ext cx="7089405" cy="2071038"/>
          </a:xfrm>
          <a:prstGeom prst="rect">
            <a:avLst/>
          </a:prstGeom>
        </p:spPr>
        <p:txBody>
          <a:bodyPr lIns="0" tIns="0" rIns="0" bIns="0" rtlCol="0" anchor="t">
            <a:spAutoFit/>
          </a:bodyPr>
          <a:lstStyle/>
          <a:p>
            <a:pPr algn="ctr">
              <a:lnSpc>
                <a:spcPts val="5548"/>
              </a:lnSpc>
            </a:pPr>
            <a:r>
              <a:rPr lang="en-US" sz="3963">
                <a:solidFill>
                  <a:srgbClr val="FFFFFF"/>
                </a:solidFill>
                <a:latin typeface="HK Modular"/>
              </a:rPr>
              <a:t>Machine Learning &amp; </a:t>
            </a:r>
          </a:p>
          <a:p>
            <a:pPr marL="0" lvl="0" indent="0" algn="ctr">
              <a:lnSpc>
                <a:spcPts val="5548"/>
              </a:lnSpc>
              <a:spcBef>
                <a:spcPct val="0"/>
              </a:spcBef>
            </a:pPr>
            <a:r>
              <a:rPr lang="en-US" sz="3963">
                <a:solidFill>
                  <a:srgbClr val="FFFFFF"/>
                </a:solidFill>
                <a:latin typeface="HK Modular"/>
              </a:rPr>
              <a:t>Model Evaluation</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144000" y="2644364"/>
            <a:ext cx="7705112" cy="1897384"/>
            <a:chOff x="0" y="0"/>
            <a:chExt cx="10273483" cy="2529845"/>
          </a:xfrm>
        </p:grpSpPr>
        <p:sp>
          <p:nvSpPr>
            <p:cNvPr id="4" name="Freeform 4"/>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360941" y="640286"/>
              <a:ext cx="9551601" cy="1179423"/>
            </a:xfrm>
            <a:prstGeom prst="rect">
              <a:avLst/>
            </a:prstGeom>
          </p:spPr>
          <p:txBody>
            <a:bodyPr lIns="0" tIns="0" rIns="0" bIns="0" rtlCol="0" anchor="t">
              <a:spAutoFit/>
            </a:bodyPr>
            <a:lstStyle/>
            <a:p>
              <a:pPr algn="ctr">
                <a:lnSpc>
                  <a:spcPts val="3312"/>
                </a:lnSpc>
              </a:pPr>
              <a:r>
                <a:rPr lang="en-US" sz="3345">
                  <a:solidFill>
                    <a:srgbClr val="FFFFFF"/>
                  </a:solidFill>
                  <a:latin typeface="Tomorrow"/>
                </a:rPr>
                <a:t>EXPLORATORY DATA ANALYSIS (EDA)</a:t>
              </a:r>
            </a:p>
          </p:txBody>
        </p:sp>
      </p:grpSp>
      <p:grpSp>
        <p:nvGrpSpPr>
          <p:cNvPr id="6" name="Group 6"/>
          <p:cNvGrpSpPr/>
          <p:nvPr/>
        </p:nvGrpSpPr>
        <p:grpSpPr>
          <a:xfrm>
            <a:off x="1021921" y="1028700"/>
            <a:ext cx="1037426" cy="1037452"/>
            <a:chOff x="0" y="0"/>
            <a:chExt cx="1383234" cy="1383269"/>
          </a:xfrm>
        </p:grpSpPr>
        <p:sp>
          <p:nvSpPr>
            <p:cNvPr id="7" name="Freeform 7"/>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8" name="TextBox 8"/>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endParaRPr/>
            </a:p>
          </p:txBody>
        </p:sp>
      </p:grpSp>
      <p:grpSp>
        <p:nvGrpSpPr>
          <p:cNvPr id="9" name="Group 9"/>
          <p:cNvGrpSpPr/>
          <p:nvPr/>
        </p:nvGrpSpPr>
        <p:grpSpPr>
          <a:xfrm>
            <a:off x="9144000" y="4728226"/>
            <a:ext cx="7705112" cy="1897384"/>
            <a:chOff x="0" y="0"/>
            <a:chExt cx="10273483" cy="2529845"/>
          </a:xfrm>
        </p:grpSpPr>
        <p:sp>
          <p:nvSpPr>
            <p:cNvPr id="10" name="Freeform 10"/>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TextBox 11"/>
            <p:cNvSpPr txBox="1"/>
            <p:nvPr/>
          </p:nvSpPr>
          <p:spPr>
            <a:xfrm>
              <a:off x="360941" y="908848"/>
              <a:ext cx="9551601" cy="620623"/>
            </a:xfrm>
            <a:prstGeom prst="rect">
              <a:avLst/>
            </a:prstGeom>
          </p:spPr>
          <p:txBody>
            <a:bodyPr lIns="0" tIns="0" rIns="0" bIns="0" rtlCol="0" anchor="t">
              <a:spAutoFit/>
            </a:bodyPr>
            <a:lstStyle/>
            <a:p>
              <a:pPr marL="0" lvl="0" indent="0" algn="ctr">
                <a:lnSpc>
                  <a:spcPts val="3312"/>
                </a:lnSpc>
                <a:spcBef>
                  <a:spcPct val="0"/>
                </a:spcBef>
              </a:pPr>
              <a:r>
                <a:rPr lang="en-US" sz="3345">
                  <a:solidFill>
                    <a:srgbClr val="FFFFFF"/>
                  </a:solidFill>
                  <a:latin typeface="Tomorrow"/>
                </a:rPr>
                <a:t>DATA ENGINEERING FEATURES</a:t>
              </a:r>
            </a:p>
          </p:txBody>
        </p:sp>
      </p:grpSp>
      <p:grpSp>
        <p:nvGrpSpPr>
          <p:cNvPr id="12" name="Group 12"/>
          <p:cNvGrpSpPr/>
          <p:nvPr/>
        </p:nvGrpSpPr>
        <p:grpSpPr>
          <a:xfrm>
            <a:off x="9144000" y="6812087"/>
            <a:ext cx="7705112" cy="1897384"/>
            <a:chOff x="0" y="0"/>
            <a:chExt cx="10273483" cy="2529845"/>
          </a:xfrm>
        </p:grpSpPr>
        <p:sp>
          <p:nvSpPr>
            <p:cNvPr id="13" name="Freeform 13"/>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4" name="TextBox 14"/>
            <p:cNvSpPr txBox="1"/>
            <p:nvPr/>
          </p:nvSpPr>
          <p:spPr>
            <a:xfrm>
              <a:off x="360941" y="908848"/>
              <a:ext cx="9551601" cy="620623"/>
            </a:xfrm>
            <a:prstGeom prst="rect">
              <a:avLst/>
            </a:prstGeom>
          </p:spPr>
          <p:txBody>
            <a:bodyPr lIns="0" tIns="0" rIns="0" bIns="0" rtlCol="0" anchor="t">
              <a:spAutoFit/>
            </a:bodyPr>
            <a:lstStyle/>
            <a:p>
              <a:pPr marL="0" lvl="0" indent="0" algn="ctr">
                <a:lnSpc>
                  <a:spcPts val="3312"/>
                </a:lnSpc>
                <a:spcBef>
                  <a:spcPct val="0"/>
                </a:spcBef>
              </a:pPr>
              <a:r>
                <a:rPr lang="en-US" sz="3345">
                  <a:solidFill>
                    <a:srgbClr val="FFFFFF"/>
                  </a:solidFill>
                  <a:latin typeface="Tomorrow"/>
                </a:rPr>
                <a:t>FEATURE SELECTION</a:t>
              </a:r>
            </a:p>
          </p:txBody>
        </p:sp>
      </p:grpSp>
      <p:sp>
        <p:nvSpPr>
          <p:cNvPr id="15" name="Freeform 15"/>
          <p:cNvSpPr/>
          <p:nvPr/>
        </p:nvSpPr>
        <p:spPr>
          <a:xfrm>
            <a:off x="1540633" y="2644364"/>
            <a:ext cx="5881658" cy="5881658"/>
          </a:xfrm>
          <a:custGeom>
            <a:avLst/>
            <a:gdLst/>
            <a:ahLst/>
            <a:cxnLst/>
            <a:rect l="l" t="t" r="r" b="b"/>
            <a:pathLst>
              <a:path w="5881658" h="5881658">
                <a:moveTo>
                  <a:pt x="0" y="0"/>
                </a:moveTo>
                <a:lnTo>
                  <a:pt x="5881658" y="0"/>
                </a:lnTo>
                <a:lnTo>
                  <a:pt x="5881658" y="5881658"/>
                </a:lnTo>
                <a:lnTo>
                  <a:pt x="0" y="58816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6"/>
          <p:cNvSpPr txBox="1"/>
          <p:nvPr/>
        </p:nvSpPr>
        <p:spPr>
          <a:xfrm>
            <a:off x="2254557" y="1141533"/>
            <a:ext cx="15004743" cy="713385"/>
          </a:xfrm>
          <a:prstGeom prst="rect">
            <a:avLst/>
          </a:prstGeom>
        </p:spPr>
        <p:txBody>
          <a:bodyPr lIns="0" tIns="0" rIns="0" bIns="0" rtlCol="0" anchor="t">
            <a:spAutoFit/>
          </a:bodyPr>
          <a:lstStyle/>
          <a:p>
            <a:pPr marL="0" lvl="0" indent="0">
              <a:lnSpc>
                <a:spcPts val="5829"/>
              </a:lnSpc>
              <a:spcBef>
                <a:spcPct val="0"/>
              </a:spcBef>
            </a:pPr>
            <a:r>
              <a:rPr lang="en-US" sz="4163">
                <a:solidFill>
                  <a:srgbClr val="FFFFFF"/>
                </a:solidFill>
                <a:latin typeface="HK Modular"/>
              </a:rPr>
              <a:t>Methodology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592" y="2896351"/>
            <a:ext cx="8767239" cy="4537046"/>
          </a:xfrm>
          <a:custGeom>
            <a:avLst/>
            <a:gdLst/>
            <a:ahLst/>
            <a:cxnLst/>
            <a:rect l="l" t="t" r="r" b="b"/>
            <a:pathLst>
              <a:path w="8767239" h="4537046">
                <a:moveTo>
                  <a:pt x="0" y="0"/>
                </a:moveTo>
                <a:lnTo>
                  <a:pt x="8767238" y="0"/>
                </a:lnTo>
                <a:lnTo>
                  <a:pt x="8767238" y="4537046"/>
                </a:lnTo>
                <a:lnTo>
                  <a:pt x="0" y="4537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63323" y="1869511"/>
            <a:ext cx="6383048" cy="7813423"/>
          </a:xfrm>
          <a:custGeom>
            <a:avLst/>
            <a:gdLst/>
            <a:ahLst/>
            <a:cxnLst/>
            <a:rect l="l" t="t" r="r" b="b"/>
            <a:pathLst>
              <a:path w="6383048" h="7813423">
                <a:moveTo>
                  <a:pt x="0" y="0"/>
                </a:moveTo>
                <a:lnTo>
                  <a:pt x="6383048" y="0"/>
                </a:lnTo>
                <a:lnTo>
                  <a:pt x="6383048" y="7813423"/>
                </a:lnTo>
                <a:lnTo>
                  <a:pt x="0" y="7813423"/>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641629" y="952500"/>
            <a:ext cx="15004743" cy="597815"/>
          </a:xfrm>
          <a:prstGeom prst="rect">
            <a:avLst/>
          </a:prstGeom>
        </p:spPr>
        <p:txBody>
          <a:bodyPr lIns="0" tIns="0" rIns="0" bIns="0" rtlCol="0" anchor="t">
            <a:spAutoFit/>
          </a:bodyPr>
          <a:lstStyle/>
          <a:p>
            <a:pPr marL="0" lvl="0" indent="0">
              <a:lnSpc>
                <a:spcPts val="4849"/>
              </a:lnSpc>
              <a:spcBef>
                <a:spcPct val="0"/>
              </a:spcBef>
            </a:pPr>
            <a:r>
              <a:rPr lang="en-US" sz="3463">
                <a:solidFill>
                  <a:srgbClr val="FFFFFF"/>
                </a:solidFill>
                <a:latin typeface="HK Modular"/>
              </a:rPr>
              <a:t>Modeling and Classification Performance</a:t>
            </a:r>
          </a:p>
        </p:txBody>
      </p:sp>
      <p:sp>
        <p:nvSpPr>
          <p:cNvPr id="6" name="TextBox 6"/>
          <p:cNvSpPr txBox="1"/>
          <p:nvPr/>
        </p:nvSpPr>
        <p:spPr>
          <a:xfrm>
            <a:off x="1308107" y="3727546"/>
            <a:ext cx="7936208" cy="2443813"/>
          </a:xfrm>
          <a:prstGeom prst="rect">
            <a:avLst/>
          </a:prstGeom>
        </p:spPr>
        <p:txBody>
          <a:bodyPr lIns="0" tIns="0" rIns="0" bIns="0" rtlCol="0" anchor="t">
            <a:spAutoFit/>
          </a:bodyPr>
          <a:lstStyle/>
          <a:p>
            <a:pPr algn="ctr">
              <a:lnSpc>
                <a:spcPts val="3907"/>
              </a:lnSpc>
              <a:spcBef>
                <a:spcPct val="0"/>
              </a:spcBef>
            </a:pPr>
            <a:r>
              <a:rPr lang="en-US" sz="2790">
                <a:solidFill>
                  <a:srgbClr val="FFFFFF"/>
                </a:solidFill>
                <a:latin typeface="Tomorrow"/>
              </a:rPr>
              <a:t>The logistic regression model is accurate for approved applications but struggles to identify unapproved ones, needing improvement in recall for unapproved cases to enhance overall performance.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3383867"/>
            <a:ext cx="19211580" cy="19211580"/>
          </a:xfrm>
          <a:custGeom>
            <a:avLst/>
            <a:gdLst/>
            <a:ahLst/>
            <a:cxnLst/>
            <a:rect l="l" t="t" r="r" b="b"/>
            <a:pathLst>
              <a:path w="19211580" h="19211580">
                <a:moveTo>
                  <a:pt x="0" y="0"/>
                </a:moveTo>
                <a:lnTo>
                  <a:pt x="19211580" y="0"/>
                </a:lnTo>
                <a:lnTo>
                  <a:pt x="19211580" y="19211579"/>
                </a:lnTo>
                <a:lnTo>
                  <a:pt x="0" y="19211579"/>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429587" y="1456028"/>
            <a:ext cx="6089949" cy="3151549"/>
          </a:xfrm>
          <a:custGeom>
            <a:avLst/>
            <a:gdLst/>
            <a:ahLst/>
            <a:cxnLst/>
            <a:rect l="l" t="t" r="r" b="b"/>
            <a:pathLst>
              <a:path w="6089949" h="3151549">
                <a:moveTo>
                  <a:pt x="0" y="0"/>
                </a:moveTo>
                <a:lnTo>
                  <a:pt x="6089949" y="0"/>
                </a:lnTo>
                <a:lnTo>
                  <a:pt x="6089949" y="3151549"/>
                </a:lnTo>
                <a:lnTo>
                  <a:pt x="0" y="3151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335831" y="4607577"/>
            <a:ext cx="4598182" cy="5249483"/>
          </a:xfrm>
          <a:custGeom>
            <a:avLst/>
            <a:gdLst/>
            <a:ahLst/>
            <a:cxnLst/>
            <a:rect l="l" t="t" r="r" b="b"/>
            <a:pathLst>
              <a:path w="4598182" h="5249483">
                <a:moveTo>
                  <a:pt x="0" y="0"/>
                </a:moveTo>
                <a:lnTo>
                  <a:pt x="4598182" y="0"/>
                </a:lnTo>
                <a:lnTo>
                  <a:pt x="4598182" y="5249482"/>
                </a:lnTo>
                <a:lnTo>
                  <a:pt x="0" y="5249482"/>
                </a:lnTo>
                <a:lnTo>
                  <a:pt x="0" y="0"/>
                </a:lnTo>
                <a:close/>
              </a:path>
            </a:pathLst>
          </a:custGeom>
          <a:blipFill>
            <a:blip r:embed="rId6"/>
            <a:stretch>
              <a:fillRect/>
            </a:stretch>
          </a:blipFill>
        </p:spPr>
        <p:txBody>
          <a:bodyPr/>
          <a:lstStyle/>
          <a:p>
            <a:endParaRPr lang="en-US"/>
          </a:p>
        </p:txBody>
      </p:sp>
      <p:sp>
        <p:nvSpPr>
          <p:cNvPr id="5" name="Freeform 5"/>
          <p:cNvSpPr/>
          <p:nvPr/>
        </p:nvSpPr>
        <p:spPr>
          <a:xfrm>
            <a:off x="12956365" y="4607577"/>
            <a:ext cx="4530679" cy="5249483"/>
          </a:xfrm>
          <a:custGeom>
            <a:avLst/>
            <a:gdLst/>
            <a:ahLst/>
            <a:cxnLst/>
            <a:rect l="l" t="t" r="r" b="b"/>
            <a:pathLst>
              <a:path w="4530679" h="5249483">
                <a:moveTo>
                  <a:pt x="0" y="0"/>
                </a:moveTo>
                <a:lnTo>
                  <a:pt x="4530679" y="0"/>
                </a:lnTo>
                <a:lnTo>
                  <a:pt x="4530679" y="5249482"/>
                </a:lnTo>
                <a:lnTo>
                  <a:pt x="0" y="5249482"/>
                </a:lnTo>
                <a:lnTo>
                  <a:pt x="0" y="0"/>
                </a:lnTo>
                <a:close/>
              </a:path>
            </a:pathLst>
          </a:custGeom>
          <a:blipFill>
            <a:blip r:embed="rId7"/>
            <a:stretch>
              <a:fillRect l="-900" r="-900"/>
            </a:stretch>
          </a:blipFill>
        </p:spPr>
        <p:txBody>
          <a:bodyPr/>
          <a:lstStyle/>
          <a:p>
            <a:endParaRPr lang="en-US"/>
          </a:p>
        </p:txBody>
      </p:sp>
      <p:sp>
        <p:nvSpPr>
          <p:cNvPr id="6" name="Freeform 6"/>
          <p:cNvSpPr/>
          <p:nvPr/>
        </p:nvSpPr>
        <p:spPr>
          <a:xfrm>
            <a:off x="11896757" y="1456028"/>
            <a:ext cx="6089949" cy="3151549"/>
          </a:xfrm>
          <a:custGeom>
            <a:avLst/>
            <a:gdLst/>
            <a:ahLst/>
            <a:cxnLst/>
            <a:rect l="l" t="t" r="r" b="b"/>
            <a:pathLst>
              <a:path w="6089949" h="3151549">
                <a:moveTo>
                  <a:pt x="0" y="0"/>
                </a:moveTo>
                <a:lnTo>
                  <a:pt x="6089950" y="0"/>
                </a:lnTo>
                <a:lnTo>
                  <a:pt x="6089950" y="3151549"/>
                </a:lnTo>
                <a:lnTo>
                  <a:pt x="0" y="3151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283443" y="302583"/>
            <a:ext cx="5523992"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Lazy Predict </a:t>
            </a:r>
          </a:p>
        </p:txBody>
      </p:sp>
      <p:sp>
        <p:nvSpPr>
          <p:cNvPr id="8" name="TextBox 8"/>
          <p:cNvSpPr txBox="1"/>
          <p:nvPr/>
        </p:nvSpPr>
        <p:spPr>
          <a:xfrm>
            <a:off x="5807434" y="1818991"/>
            <a:ext cx="5334254" cy="2175398"/>
          </a:xfrm>
          <a:prstGeom prst="rect">
            <a:avLst/>
          </a:prstGeom>
        </p:spPr>
        <p:txBody>
          <a:bodyPr lIns="0" tIns="0" rIns="0" bIns="0" rtlCol="0" anchor="t">
            <a:spAutoFit/>
          </a:bodyPr>
          <a:lstStyle/>
          <a:p>
            <a:pPr algn="ctr">
              <a:lnSpc>
                <a:spcPts val="3484"/>
              </a:lnSpc>
              <a:spcBef>
                <a:spcPct val="0"/>
              </a:spcBef>
            </a:pPr>
            <a:r>
              <a:rPr lang="en-US" sz="2489">
                <a:solidFill>
                  <a:srgbClr val="FFFFFF"/>
                </a:solidFill>
                <a:latin typeface="Tomorrow"/>
              </a:rPr>
              <a:t>The Bagging Classifier excels with a remarkable balanced accuracy score of 0.98, accurately predicting both approved and unapproved credit card applications.</a:t>
            </a:r>
          </a:p>
        </p:txBody>
      </p:sp>
      <p:sp>
        <p:nvSpPr>
          <p:cNvPr id="9" name="TextBox 9"/>
          <p:cNvSpPr txBox="1"/>
          <p:nvPr/>
        </p:nvSpPr>
        <p:spPr>
          <a:xfrm>
            <a:off x="5807434" y="971550"/>
            <a:ext cx="5074509" cy="443298"/>
          </a:xfrm>
          <a:prstGeom prst="rect">
            <a:avLst/>
          </a:prstGeom>
        </p:spPr>
        <p:txBody>
          <a:bodyPr lIns="0" tIns="0" rIns="0" bIns="0" rtlCol="0" anchor="t">
            <a:spAutoFit/>
          </a:bodyPr>
          <a:lstStyle/>
          <a:p>
            <a:pPr marL="0" lvl="0" indent="0">
              <a:lnSpc>
                <a:spcPts val="3600"/>
              </a:lnSpc>
              <a:spcBef>
                <a:spcPct val="0"/>
              </a:spcBef>
            </a:pPr>
            <a:r>
              <a:rPr lang="en-US" sz="2571">
                <a:solidFill>
                  <a:srgbClr val="01FFFF"/>
                </a:solidFill>
                <a:latin typeface="HK Modular"/>
              </a:rPr>
              <a:t>Bagging Classifier </a:t>
            </a:r>
          </a:p>
        </p:txBody>
      </p:sp>
      <p:sp>
        <p:nvSpPr>
          <p:cNvPr id="10" name="TextBox 10"/>
          <p:cNvSpPr txBox="1"/>
          <p:nvPr/>
        </p:nvSpPr>
        <p:spPr>
          <a:xfrm>
            <a:off x="12956365" y="971550"/>
            <a:ext cx="3970735" cy="443298"/>
          </a:xfrm>
          <a:prstGeom prst="rect">
            <a:avLst/>
          </a:prstGeom>
        </p:spPr>
        <p:txBody>
          <a:bodyPr lIns="0" tIns="0" rIns="0" bIns="0" rtlCol="0" anchor="t">
            <a:spAutoFit/>
          </a:bodyPr>
          <a:lstStyle/>
          <a:p>
            <a:pPr marL="0" lvl="0" indent="0">
              <a:lnSpc>
                <a:spcPts val="3600"/>
              </a:lnSpc>
              <a:spcBef>
                <a:spcPct val="0"/>
              </a:spcBef>
            </a:pPr>
            <a:r>
              <a:rPr lang="en-US" sz="2571">
                <a:solidFill>
                  <a:srgbClr val="01FFFF"/>
                </a:solidFill>
                <a:latin typeface="HK Modular"/>
              </a:rPr>
              <a:t>XGB Classifier</a:t>
            </a:r>
          </a:p>
        </p:txBody>
      </p:sp>
      <p:sp>
        <p:nvSpPr>
          <p:cNvPr id="11" name="TextBox 11"/>
          <p:cNvSpPr txBox="1"/>
          <p:nvPr/>
        </p:nvSpPr>
        <p:spPr>
          <a:xfrm>
            <a:off x="11896757" y="1716372"/>
            <a:ext cx="6089949" cy="2278018"/>
          </a:xfrm>
          <a:prstGeom prst="rect">
            <a:avLst/>
          </a:prstGeom>
        </p:spPr>
        <p:txBody>
          <a:bodyPr lIns="0" tIns="0" rIns="0" bIns="0" rtlCol="0" anchor="t">
            <a:spAutoFit/>
          </a:bodyPr>
          <a:lstStyle/>
          <a:p>
            <a:pPr algn="ctr">
              <a:lnSpc>
                <a:spcPts val="3064"/>
              </a:lnSpc>
              <a:spcBef>
                <a:spcPct val="0"/>
              </a:spcBef>
            </a:pPr>
            <a:r>
              <a:rPr lang="en-US" sz="2189">
                <a:solidFill>
                  <a:srgbClr val="FFFFFF"/>
                </a:solidFill>
                <a:latin typeface="Tomorrow"/>
              </a:rPr>
              <a:t>The XGB Classifier achieves a high 0.96 balanced accuracy, accurately predicting credit card approvals, but its recall for unapproved applications slightly drops to 0.92, with just 25 instances. Nonetheless, it provides valuable insights for issuers.</a:t>
            </a:r>
          </a:p>
        </p:txBody>
      </p:sp>
      <p:sp>
        <p:nvSpPr>
          <p:cNvPr id="12" name="Freeform 12"/>
          <p:cNvSpPr/>
          <p:nvPr/>
        </p:nvSpPr>
        <p:spPr>
          <a:xfrm>
            <a:off x="283443" y="5143500"/>
            <a:ext cx="4919905" cy="5026723"/>
          </a:xfrm>
          <a:custGeom>
            <a:avLst/>
            <a:gdLst/>
            <a:ahLst/>
            <a:cxnLst/>
            <a:rect l="l" t="t" r="r" b="b"/>
            <a:pathLst>
              <a:path w="4919905" h="5026723">
                <a:moveTo>
                  <a:pt x="0" y="0"/>
                </a:moveTo>
                <a:lnTo>
                  <a:pt x="4919905" y="0"/>
                </a:lnTo>
                <a:lnTo>
                  <a:pt x="4919905" y="5026723"/>
                </a:lnTo>
                <a:lnTo>
                  <a:pt x="0" y="502672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918725" y="2962556"/>
            <a:ext cx="9913911" cy="5130449"/>
          </a:xfrm>
          <a:custGeom>
            <a:avLst/>
            <a:gdLst/>
            <a:ahLst/>
            <a:cxnLst/>
            <a:rect l="l" t="t" r="r" b="b"/>
            <a:pathLst>
              <a:path w="9913911" h="5130449">
                <a:moveTo>
                  <a:pt x="0" y="0"/>
                </a:moveTo>
                <a:lnTo>
                  <a:pt x="9913911" y="0"/>
                </a:lnTo>
                <a:lnTo>
                  <a:pt x="9913911" y="5130449"/>
                </a:lnTo>
                <a:lnTo>
                  <a:pt x="0" y="5130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700" y="1797261"/>
            <a:ext cx="6426836" cy="7461039"/>
          </a:xfrm>
          <a:custGeom>
            <a:avLst/>
            <a:gdLst/>
            <a:ahLst/>
            <a:cxnLst/>
            <a:rect l="l" t="t" r="r" b="b"/>
            <a:pathLst>
              <a:path w="6426836" h="7461039">
                <a:moveTo>
                  <a:pt x="0" y="0"/>
                </a:moveTo>
                <a:lnTo>
                  <a:pt x="6426836" y="0"/>
                </a:lnTo>
                <a:lnTo>
                  <a:pt x="6426836" y="7461039"/>
                </a:lnTo>
                <a:lnTo>
                  <a:pt x="0" y="7461039"/>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4502346" y="735663"/>
            <a:ext cx="12225597" cy="528924"/>
          </a:xfrm>
          <a:prstGeom prst="rect">
            <a:avLst/>
          </a:prstGeom>
        </p:spPr>
        <p:txBody>
          <a:bodyPr lIns="0" tIns="0" rIns="0" bIns="0" rtlCol="0" anchor="t">
            <a:spAutoFit/>
          </a:bodyPr>
          <a:lstStyle/>
          <a:p>
            <a:pPr marL="0" lvl="0" indent="0">
              <a:lnSpc>
                <a:spcPts val="4386"/>
              </a:lnSpc>
              <a:spcBef>
                <a:spcPct val="0"/>
              </a:spcBef>
            </a:pPr>
            <a:r>
              <a:rPr lang="en-US" sz="3133">
                <a:solidFill>
                  <a:srgbClr val="FFFFFF"/>
                </a:solidFill>
                <a:latin typeface="HK Modular Semi-Bold"/>
              </a:rPr>
              <a:t>Dataset BalancinG for Optimization</a:t>
            </a:r>
          </a:p>
        </p:txBody>
      </p:sp>
      <p:sp>
        <p:nvSpPr>
          <p:cNvPr id="6" name="TextBox 6"/>
          <p:cNvSpPr txBox="1"/>
          <p:nvPr/>
        </p:nvSpPr>
        <p:spPr>
          <a:xfrm>
            <a:off x="8115647" y="3654215"/>
            <a:ext cx="9520068" cy="3322552"/>
          </a:xfrm>
          <a:prstGeom prst="rect">
            <a:avLst/>
          </a:prstGeom>
        </p:spPr>
        <p:txBody>
          <a:bodyPr lIns="0" tIns="0" rIns="0" bIns="0" rtlCol="0" anchor="t">
            <a:spAutoFit/>
          </a:bodyPr>
          <a:lstStyle/>
          <a:p>
            <a:pPr algn="ctr">
              <a:lnSpc>
                <a:spcPts val="3767"/>
              </a:lnSpc>
              <a:spcBef>
                <a:spcPct val="0"/>
              </a:spcBef>
            </a:pPr>
            <a:r>
              <a:rPr lang="en-US" sz="2690">
                <a:solidFill>
                  <a:srgbClr val="FFFFFF"/>
                </a:solidFill>
                <a:latin typeface="Tomorrow"/>
              </a:rPr>
              <a:t>The model shows exceptional performance with a high balanced accuracy score, indicating accurate predictions for both classes in the balanced dataset post-resampling. The confusion matrix reveals minimal misclassifications, with high precision, recall, and F1-scores for both classes. Overall, it demonstrates outstanding accuracy and precision in predicting credit card approval outcomes.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065119"/>
            <a:ext cx="7089405" cy="2071038"/>
          </a:xfrm>
          <a:prstGeom prst="rect">
            <a:avLst/>
          </a:prstGeom>
        </p:spPr>
        <p:txBody>
          <a:bodyPr lIns="0" tIns="0" rIns="0" bIns="0" rtlCol="0" anchor="t">
            <a:spAutoFit/>
          </a:bodyPr>
          <a:lstStyle/>
          <a:p>
            <a:pPr algn="ctr">
              <a:lnSpc>
                <a:spcPts val="5548"/>
              </a:lnSpc>
            </a:pPr>
            <a:r>
              <a:rPr lang="en-US" sz="3963">
                <a:solidFill>
                  <a:srgbClr val="FFFFFF"/>
                </a:solidFill>
                <a:latin typeface="HK Modular"/>
              </a:rPr>
              <a:t>Conclusion</a:t>
            </a:r>
          </a:p>
          <a:p>
            <a:pPr algn="ctr">
              <a:lnSpc>
                <a:spcPts val="5548"/>
              </a:lnSpc>
            </a:pPr>
            <a:r>
              <a:rPr lang="en-US" sz="3963">
                <a:solidFill>
                  <a:srgbClr val="FFFFFF"/>
                </a:solidFill>
                <a:latin typeface="HK Modular"/>
              </a:rPr>
              <a:t> &amp;</a:t>
            </a:r>
          </a:p>
          <a:p>
            <a:pPr marL="0" lvl="0" indent="0" algn="ctr">
              <a:lnSpc>
                <a:spcPts val="5548"/>
              </a:lnSpc>
              <a:spcBef>
                <a:spcPct val="0"/>
              </a:spcBef>
            </a:pPr>
            <a:r>
              <a:rPr lang="en-US" sz="3963">
                <a:solidFill>
                  <a:srgbClr val="FFFFFF"/>
                </a:solidFill>
                <a:latin typeface="HK Modular"/>
              </a:rPr>
              <a:t>Recommendation</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TextBox 6"/>
          <p:cNvSpPr txBox="1"/>
          <p:nvPr/>
        </p:nvSpPr>
        <p:spPr>
          <a:xfrm>
            <a:off x="3278275" y="1485968"/>
            <a:ext cx="10769411" cy="8131870"/>
          </a:xfrm>
          <a:prstGeom prst="rect">
            <a:avLst/>
          </a:prstGeom>
        </p:spPr>
        <p:txBody>
          <a:bodyPr lIns="0" tIns="0" rIns="0" bIns="0" rtlCol="0" anchor="t">
            <a:spAutoFit/>
          </a:bodyPr>
          <a:lstStyle/>
          <a:p>
            <a:pPr>
              <a:lnSpc>
                <a:spcPts val="4336"/>
              </a:lnSpc>
            </a:pPr>
            <a:r>
              <a:rPr lang="en-US" sz="3097" u="sng">
                <a:solidFill>
                  <a:srgbClr val="FFFFFF"/>
                </a:solidFill>
                <a:latin typeface="Tomorrow Bold"/>
              </a:rPr>
              <a:t>Model Performance:</a:t>
            </a:r>
            <a:r>
              <a:rPr lang="en-US" sz="3097">
                <a:solidFill>
                  <a:srgbClr val="FFFFFF"/>
                </a:solidFill>
                <a:latin typeface="Tomorrow"/>
              </a:rPr>
              <a:t> Logistic Regression, Bagging Classifier, and XGB Classifier show strong accuracy and precision in predicting credit card approvals, with balanced accuracy scores near 1.0, indicating robustness.</a:t>
            </a:r>
          </a:p>
          <a:p>
            <a:pPr>
              <a:lnSpc>
                <a:spcPts val="4336"/>
              </a:lnSpc>
            </a:pPr>
            <a:endParaRPr lang="en-US" sz="3097">
              <a:solidFill>
                <a:srgbClr val="FFFFFF"/>
              </a:solidFill>
              <a:latin typeface="Tomorrow"/>
            </a:endParaRPr>
          </a:p>
          <a:p>
            <a:pPr>
              <a:lnSpc>
                <a:spcPts val="4336"/>
              </a:lnSpc>
            </a:pPr>
            <a:r>
              <a:rPr lang="en-US" sz="3097" u="sng">
                <a:solidFill>
                  <a:srgbClr val="FFFFFF"/>
                </a:solidFill>
                <a:latin typeface="Tomorrow Bold"/>
              </a:rPr>
              <a:t>Data Imbalance:</a:t>
            </a:r>
            <a:r>
              <a:rPr lang="en-US" sz="3097">
                <a:solidFill>
                  <a:srgbClr val="FFFFFF"/>
                </a:solidFill>
                <a:latin typeface="Tomorrow"/>
              </a:rPr>
              <a:t> Initial dataset imbalance, with more approved than unapproved applications, is tackled effectively by resampling techniques like oversampling and undersampling, enhancing model performance and generalization.</a:t>
            </a:r>
          </a:p>
          <a:p>
            <a:pPr>
              <a:lnSpc>
                <a:spcPts val="4336"/>
              </a:lnSpc>
            </a:pPr>
            <a:endParaRPr lang="en-US" sz="3097">
              <a:solidFill>
                <a:srgbClr val="FFFFFF"/>
              </a:solidFill>
              <a:latin typeface="Tomorrow"/>
            </a:endParaRPr>
          </a:p>
          <a:p>
            <a:pPr>
              <a:lnSpc>
                <a:spcPts val="4336"/>
              </a:lnSpc>
              <a:spcBef>
                <a:spcPct val="0"/>
              </a:spcBef>
            </a:pPr>
            <a:r>
              <a:rPr lang="en-US" sz="3097" u="sng">
                <a:solidFill>
                  <a:srgbClr val="FFFFFF"/>
                </a:solidFill>
                <a:latin typeface="Tomorrow Bold"/>
              </a:rPr>
              <a:t>Feature Importance: </a:t>
            </a:r>
            <a:r>
              <a:rPr lang="en-US" sz="3097">
                <a:solidFill>
                  <a:srgbClr val="FFFFFF"/>
                </a:solidFill>
                <a:latin typeface="Tomorrow"/>
              </a:rPr>
              <a:t>Features like income, education, and family status play significant roles in credit card approval, offering insights for decision optimization.</a:t>
            </a:r>
          </a:p>
        </p:txBody>
      </p:sp>
      <p:sp>
        <p:nvSpPr>
          <p:cNvPr id="7" name="TextBox 7"/>
          <p:cNvSpPr txBox="1"/>
          <p:nvPr/>
        </p:nvSpPr>
        <p:spPr>
          <a:xfrm>
            <a:off x="6203682" y="622779"/>
            <a:ext cx="4918598"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Conclusion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TextBox 6"/>
          <p:cNvSpPr txBox="1"/>
          <p:nvPr/>
        </p:nvSpPr>
        <p:spPr>
          <a:xfrm>
            <a:off x="3486163" y="1678123"/>
            <a:ext cx="10769411" cy="8131870"/>
          </a:xfrm>
          <a:prstGeom prst="rect">
            <a:avLst/>
          </a:prstGeom>
        </p:spPr>
        <p:txBody>
          <a:bodyPr lIns="0" tIns="0" rIns="0" bIns="0" rtlCol="0" anchor="t">
            <a:spAutoFit/>
          </a:bodyPr>
          <a:lstStyle/>
          <a:p>
            <a:pPr>
              <a:lnSpc>
                <a:spcPts val="4336"/>
              </a:lnSpc>
            </a:pPr>
            <a:r>
              <a:rPr lang="en-US" sz="3097" u="sng">
                <a:solidFill>
                  <a:srgbClr val="FFFFFF"/>
                </a:solidFill>
                <a:latin typeface="Tomorrow Bold"/>
              </a:rPr>
              <a:t>Model Deployment: </a:t>
            </a:r>
            <a:r>
              <a:rPr lang="en-US" sz="3097">
                <a:solidFill>
                  <a:srgbClr val="FFFFFF"/>
                </a:solidFill>
                <a:latin typeface="Tomorrow"/>
              </a:rPr>
              <a:t>Put the trained models into action to automatically approve credit cards, making decisions faster.</a:t>
            </a:r>
          </a:p>
          <a:p>
            <a:pPr>
              <a:lnSpc>
                <a:spcPts val="4336"/>
              </a:lnSpc>
            </a:pPr>
            <a:endParaRPr lang="en-US" sz="3097">
              <a:solidFill>
                <a:srgbClr val="FFFFFF"/>
              </a:solidFill>
              <a:latin typeface="Tomorrow"/>
            </a:endParaRPr>
          </a:p>
          <a:p>
            <a:pPr>
              <a:lnSpc>
                <a:spcPts val="4336"/>
              </a:lnSpc>
            </a:pPr>
            <a:r>
              <a:rPr lang="en-US" sz="3097" u="sng">
                <a:solidFill>
                  <a:srgbClr val="FFFFFF"/>
                </a:solidFill>
                <a:latin typeface="Tomorrow Bold"/>
              </a:rPr>
              <a:t>Continuous Monitoring: </a:t>
            </a:r>
            <a:r>
              <a:rPr lang="en-US" sz="3097">
                <a:solidFill>
                  <a:srgbClr val="FFFFFF"/>
                </a:solidFill>
                <a:latin typeface="Tomorrow"/>
              </a:rPr>
              <a:t>Keep an eye on how well the models are doing regularly, updating them when needed to keep up with changes.</a:t>
            </a:r>
          </a:p>
          <a:p>
            <a:pPr>
              <a:lnSpc>
                <a:spcPts val="4336"/>
              </a:lnSpc>
            </a:pPr>
            <a:endParaRPr lang="en-US" sz="3097">
              <a:solidFill>
                <a:srgbClr val="FFFFFF"/>
              </a:solidFill>
              <a:latin typeface="Tomorrow"/>
            </a:endParaRPr>
          </a:p>
          <a:p>
            <a:pPr>
              <a:lnSpc>
                <a:spcPts val="4336"/>
              </a:lnSpc>
            </a:pPr>
            <a:r>
              <a:rPr lang="en-US" sz="3097" u="sng">
                <a:solidFill>
                  <a:srgbClr val="FFFFFF"/>
                </a:solidFill>
                <a:latin typeface="Tomorrow Bold"/>
              </a:rPr>
              <a:t>Interpretability: </a:t>
            </a:r>
            <a:r>
              <a:rPr lang="en-US" sz="3097">
                <a:solidFill>
                  <a:srgbClr val="FFFFFF"/>
                </a:solidFill>
                <a:latin typeface="Tomorrow"/>
              </a:rPr>
              <a:t>Make it easier to understand why the models make certain decisions, building trust and following rules.</a:t>
            </a:r>
          </a:p>
          <a:p>
            <a:pPr>
              <a:lnSpc>
                <a:spcPts val="4336"/>
              </a:lnSpc>
            </a:pPr>
            <a:endParaRPr lang="en-US" sz="3097">
              <a:solidFill>
                <a:srgbClr val="FFFFFF"/>
              </a:solidFill>
              <a:latin typeface="Tomorrow"/>
            </a:endParaRPr>
          </a:p>
          <a:p>
            <a:pPr>
              <a:lnSpc>
                <a:spcPts val="4336"/>
              </a:lnSpc>
              <a:spcBef>
                <a:spcPct val="0"/>
              </a:spcBef>
            </a:pPr>
            <a:r>
              <a:rPr lang="en-US" sz="3097" u="sng">
                <a:solidFill>
                  <a:srgbClr val="FFFFFF"/>
                </a:solidFill>
                <a:latin typeface="Tomorrow Bold"/>
              </a:rPr>
              <a:t>Customer Segmentation: </a:t>
            </a:r>
            <a:r>
              <a:rPr lang="en-US" sz="3097">
                <a:solidFill>
                  <a:srgbClr val="FFFFFF"/>
                </a:solidFill>
                <a:latin typeface="Tomorrow"/>
              </a:rPr>
              <a:t>Split customers into groups based on their credit info, so we can offer them what they want, keeping them happy and staying with us.</a:t>
            </a:r>
          </a:p>
        </p:txBody>
      </p:sp>
      <p:sp>
        <p:nvSpPr>
          <p:cNvPr id="7" name="TextBox 7"/>
          <p:cNvSpPr txBox="1"/>
          <p:nvPr/>
        </p:nvSpPr>
        <p:spPr>
          <a:xfrm>
            <a:off x="5423342" y="622779"/>
            <a:ext cx="6895053"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Recommendation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578042"/>
            <a:ext cx="7089405" cy="100719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Questions?</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836637" y="4410116"/>
            <a:ext cx="10769411" cy="2702620"/>
          </a:xfrm>
          <a:prstGeom prst="rect">
            <a:avLst/>
          </a:prstGeom>
        </p:spPr>
        <p:txBody>
          <a:bodyPr lIns="0" tIns="0" rIns="0" bIns="0" rtlCol="0" anchor="t">
            <a:spAutoFit/>
          </a:bodyPr>
          <a:lstStyle/>
          <a:p>
            <a:pPr>
              <a:lnSpc>
                <a:spcPts val="4336"/>
              </a:lnSpc>
              <a:spcBef>
                <a:spcPct val="0"/>
              </a:spcBef>
            </a:pPr>
            <a:r>
              <a:rPr lang="en-US" sz="3097">
                <a:solidFill>
                  <a:srgbClr val="FFFFFF"/>
                </a:solidFill>
                <a:latin typeface="Tomorrow"/>
              </a:rPr>
              <a:t>Credit cards play a pivotal role in modern finance, offering convenience and flexibility to consumers globally. This dataset from Kaggle provides insights into the credit card approval process, allowing us to analyze approval rates and uncover key factors influencing them. </a:t>
            </a:r>
          </a:p>
        </p:txBody>
      </p:sp>
      <p:sp>
        <p:nvSpPr>
          <p:cNvPr id="8" name="TextBox 8"/>
          <p:cNvSpPr txBox="1"/>
          <p:nvPr/>
        </p:nvSpPr>
        <p:spPr>
          <a:xfrm>
            <a:off x="2254557" y="1141533"/>
            <a:ext cx="6428390"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Introduction</a:t>
            </a:r>
          </a:p>
        </p:txBody>
      </p:sp>
      <p:sp>
        <p:nvSpPr>
          <p:cNvPr id="9" name="Freeform 9"/>
          <p:cNvSpPr/>
          <p:nvPr/>
        </p:nvSpPr>
        <p:spPr>
          <a:xfrm>
            <a:off x="1021921" y="1028700"/>
            <a:ext cx="1037426" cy="1037426"/>
          </a:xfrm>
          <a:custGeom>
            <a:avLst/>
            <a:gdLst/>
            <a:ahLst/>
            <a:cxnLst/>
            <a:rect l="l" t="t" r="r" b="b"/>
            <a:pathLst>
              <a:path w="1037426" h="1037426">
                <a:moveTo>
                  <a:pt x="0" y="0"/>
                </a:moveTo>
                <a:lnTo>
                  <a:pt x="1037425" y="0"/>
                </a:lnTo>
                <a:lnTo>
                  <a:pt x="1037425" y="1037426"/>
                </a:lnTo>
                <a:lnTo>
                  <a:pt x="0" y="1037426"/>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836637" y="4138653"/>
            <a:ext cx="10769411" cy="3245545"/>
          </a:xfrm>
          <a:prstGeom prst="rect">
            <a:avLst/>
          </a:prstGeom>
        </p:spPr>
        <p:txBody>
          <a:bodyPr lIns="0" tIns="0" rIns="0" bIns="0" rtlCol="0" anchor="t">
            <a:spAutoFit/>
          </a:bodyPr>
          <a:lstStyle/>
          <a:p>
            <a:pPr>
              <a:lnSpc>
                <a:spcPts val="4336"/>
              </a:lnSpc>
              <a:spcBef>
                <a:spcPct val="0"/>
              </a:spcBef>
            </a:pPr>
            <a:r>
              <a:rPr lang="en-US" sz="3097">
                <a:solidFill>
                  <a:srgbClr val="FFFFFF"/>
                </a:solidFill>
                <a:latin typeface="Tomorrow"/>
              </a:rPr>
              <a:t>The purpose of our project is to leverage machine learning techniques to predict credit card approval decisions effectively. Our model will enable financial institutions to automate the decision-making process, reduce manual errors, and ensure fair and efficient credit distribution.</a:t>
            </a:r>
          </a:p>
        </p:txBody>
      </p:sp>
      <p:sp>
        <p:nvSpPr>
          <p:cNvPr id="8" name="TextBox 8"/>
          <p:cNvSpPr txBox="1"/>
          <p:nvPr/>
        </p:nvSpPr>
        <p:spPr>
          <a:xfrm>
            <a:off x="2254557" y="1141533"/>
            <a:ext cx="6428390"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Purpose</a:t>
            </a:r>
          </a:p>
        </p:txBody>
      </p:sp>
      <p:sp>
        <p:nvSpPr>
          <p:cNvPr id="9" name="Freeform 9"/>
          <p:cNvSpPr/>
          <p:nvPr/>
        </p:nvSpPr>
        <p:spPr>
          <a:xfrm>
            <a:off x="1021921" y="1028700"/>
            <a:ext cx="1037426" cy="1037426"/>
          </a:xfrm>
          <a:custGeom>
            <a:avLst/>
            <a:gdLst/>
            <a:ahLst/>
            <a:cxnLst/>
            <a:rect l="l" t="t" r="r" b="b"/>
            <a:pathLst>
              <a:path w="1037426" h="1037426">
                <a:moveTo>
                  <a:pt x="0" y="0"/>
                </a:moveTo>
                <a:lnTo>
                  <a:pt x="1037425" y="0"/>
                </a:lnTo>
                <a:lnTo>
                  <a:pt x="1037425" y="1037426"/>
                </a:lnTo>
                <a:lnTo>
                  <a:pt x="0" y="1037426"/>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713143" y="2503103"/>
            <a:ext cx="4439194" cy="1093151"/>
          </a:xfrm>
          <a:custGeom>
            <a:avLst/>
            <a:gdLst/>
            <a:ahLst/>
            <a:cxnLst/>
            <a:rect l="l" t="t" r="r" b="b"/>
            <a:pathLst>
              <a:path w="4439194" h="1093151">
                <a:moveTo>
                  <a:pt x="0" y="0"/>
                </a:moveTo>
                <a:lnTo>
                  <a:pt x="4439193" y="0"/>
                </a:lnTo>
                <a:lnTo>
                  <a:pt x="4439193"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59875" y="509987"/>
            <a:ext cx="1037426" cy="1037426"/>
          </a:xfrm>
          <a:custGeom>
            <a:avLst/>
            <a:gdLst/>
            <a:ahLst/>
            <a:cxnLst/>
            <a:rect l="l" t="t" r="r" b="b"/>
            <a:pathLst>
              <a:path w="1037426" h="1037426">
                <a:moveTo>
                  <a:pt x="0" y="0"/>
                </a:moveTo>
                <a:lnTo>
                  <a:pt x="1037426" y="0"/>
                </a:lnTo>
                <a:lnTo>
                  <a:pt x="1037426" y="1037426"/>
                </a:lnTo>
                <a:lnTo>
                  <a:pt x="0" y="1037426"/>
                </a:lnTo>
                <a:lnTo>
                  <a:pt x="0" y="0"/>
                </a:lnTo>
                <a:close/>
              </a:path>
            </a:pathLst>
          </a:custGeom>
          <a:blipFill>
            <a:blip r:embed="rId4"/>
            <a:stretch>
              <a:fillRect/>
            </a:stretch>
          </a:blipFill>
        </p:spPr>
        <p:txBody>
          <a:bodyPr/>
          <a:lstStyle/>
          <a:p>
            <a:endParaRPr lang="en-US"/>
          </a:p>
        </p:txBody>
      </p:sp>
      <p:sp>
        <p:nvSpPr>
          <p:cNvPr id="4" name="Freeform 4"/>
          <p:cNvSpPr/>
          <p:nvPr/>
        </p:nvSpPr>
        <p:spPr>
          <a:xfrm>
            <a:off x="1539306" y="2639249"/>
            <a:ext cx="2786868" cy="820859"/>
          </a:xfrm>
          <a:custGeom>
            <a:avLst/>
            <a:gdLst/>
            <a:ahLst/>
            <a:cxnLst/>
            <a:rect l="l" t="t" r="r" b="b"/>
            <a:pathLst>
              <a:path w="2786868" h="820859">
                <a:moveTo>
                  <a:pt x="0" y="0"/>
                </a:moveTo>
                <a:lnTo>
                  <a:pt x="2786867" y="0"/>
                </a:lnTo>
                <a:lnTo>
                  <a:pt x="2786867" y="820859"/>
                </a:lnTo>
                <a:lnTo>
                  <a:pt x="0" y="8208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7010557" y="2503103"/>
            <a:ext cx="4439194" cy="1093151"/>
          </a:xfrm>
          <a:custGeom>
            <a:avLst/>
            <a:gdLst/>
            <a:ahLst/>
            <a:cxnLst/>
            <a:rect l="l" t="t" r="r" b="b"/>
            <a:pathLst>
              <a:path w="4439194" h="1093151">
                <a:moveTo>
                  <a:pt x="0" y="0"/>
                </a:moveTo>
                <a:lnTo>
                  <a:pt x="4439194" y="0"/>
                </a:lnTo>
                <a:lnTo>
                  <a:pt x="4439194"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412143" y="2582721"/>
            <a:ext cx="3636021" cy="789528"/>
          </a:xfrm>
          <a:custGeom>
            <a:avLst/>
            <a:gdLst/>
            <a:ahLst/>
            <a:cxnLst/>
            <a:rect l="l" t="t" r="r" b="b"/>
            <a:pathLst>
              <a:path w="3636021" h="789528">
                <a:moveTo>
                  <a:pt x="0" y="0"/>
                </a:moveTo>
                <a:lnTo>
                  <a:pt x="3636021" y="0"/>
                </a:lnTo>
                <a:lnTo>
                  <a:pt x="3636021" y="789528"/>
                </a:lnTo>
                <a:lnTo>
                  <a:pt x="0" y="789528"/>
                </a:lnTo>
                <a:lnTo>
                  <a:pt x="0" y="0"/>
                </a:lnTo>
                <a:close/>
              </a:path>
            </a:pathLst>
          </a:custGeom>
          <a:blipFill>
            <a:blip r:embed="rId7"/>
            <a:stretch>
              <a:fillRect t="-23180" b="-23180"/>
            </a:stretch>
          </a:blipFill>
        </p:spPr>
        <p:txBody>
          <a:bodyPr/>
          <a:lstStyle/>
          <a:p>
            <a:endParaRPr lang="en-US"/>
          </a:p>
        </p:txBody>
      </p:sp>
      <p:sp>
        <p:nvSpPr>
          <p:cNvPr id="7" name="Freeform 7"/>
          <p:cNvSpPr/>
          <p:nvPr/>
        </p:nvSpPr>
        <p:spPr>
          <a:xfrm>
            <a:off x="13135664" y="2503103"/>
            <a:ext cx="4439194" cy="1093151"/>
          </a:xfrm>
          <a:custGeom>
            <a:avLst/>
            <a:gdLst/>
            <a:ahLst/>
            <a:cxnLst/>
            <a:rect l="l" t="t" r="r" b="b"/>
            <a:pathLst>
              <a:path w="4439194" h="1093151">
                <a:moveTo>
                  <a:pt x="0" y="0"/>
                </a:moveTo>
                <a:lnTo>
                  <a:pt x="4439193" y="0"/>
                </a:lnTo>
                <a:lnTo>
                  <a:pt x="4439193"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579750" y="2622551"/>
            <a:ext cx="764153" cy="764153"/>
          </a:xfrm>
          <a:custGeom>
            <a:avLst/>
            <a:gdLst/>
            <a:ahLst/>
            <a:cxnLst/>
            <a:rect l="l" t="t" r="r" b="b"/>
            <a:pathLst>
              <a:path w="764153" h="764153">
                <a:moveTo>
                  <a:pt x="0" y="0"/>
                </a:moveTo>
                <a:lnTo>
                  <a:pt x="764153" y="0"/>
                </a:lnTo>
                <a:lnTo>
                  <a:pt x="764153" y="764153"/>
                </a:lnTo>
                <a:lnTo>
                  <a:pt x="0" y="764153"/>
                </a:lnTo>
                <a:lnTo>
                  <a:pt x="0" y="0"/>
                </a:lnTo>
                <a:close/>
              </a:path>
            </a:pathLst>
          </a:custGeom>
          <a:blipFill>
            <a:blip r:embed="rId8"/>
            <a:stretch>
              <a:fillRect/>
            </a:stretch>
          </a:blipFill>
        </p:spPr>
        <p:txBody>
          <a:bodyPr/>
          <a:lstStyle/>
          <a:p>
            <a:endParaRPr lang="en-US"/>
          </a:p>
        </p:txBody>
      </p:sp>
      <p:sp>
        <p:nvSpPr>
          <p:cNvPr id="9" name="Freeform 9"/>
          <p:cNvSpPr/>
          <p:nvPr/>
        </p:nvSpPr>
        <p:spPr>
          <a:xfrm>
            <a:off x="13135664" y="5097375"/>
            <a:ext cx="4439194" cy="1093151"/>
          </a:xfrm>
          <a:custGeom>
            <a:avLst/>
            <a:gdLst/>
            <a:ahLst/>
            <a:cxnLst/>
            <a:rect l="l" t="t" r="r" b="b"/>
            <a:pathLst>
              <a:path w="4439194" h="1093151">
                <a:moveTo>
                  <a:pt x="0" y="0"/>
                </a:moveTo>
                <a:lnTo>
                  <a:pt x="4439193" y="0"/>
                </a:lnTo>
                <a:lnTo>
                  <a:pt x="4439193" y="1093152"/>
                </a:lnTo>
                <a:lnTo>
                  <a:pt x="0" y="1093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7010557" y="5025771"/>
            <a:ext cx="4439194" cy="1093151"/>
          </a:xfrm>
          <a:custGeom>
            <a:avLst/>
            <a:gdLst/>
            <a:ahLst/>
            <a:cxnLst/>
            <a:rect l="l" t="t" r="r" b="b"/>
            <a:pathLst>
              <a:path w="4439194" h="1093151">
                <a:moveTo>
                  <a:pt x="0" y="0"/>
                </a:moveTo>
                <a:lnTo>
                  <a:pt x="4439194" y="0"/>
                </a:lnTo>
                <a:lnTo>
                  <a:pt x="4439194"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771138" y="5025771"/>
            <a:ext cx="4439194" cy="1093151"/>
          </a:xfrm>
          <a:custGeom>
            <a:avLst/>
            <a:gdLst/>
            <a:ahLst/>
            <a:cxnLst/>
            <a:rect l="l" t="t" r="r" b="b"/>
            <a:pathLst>
              <a:path w="4439194" h="1093151">
                <a:moveTo>
                  <a:pt x="0" y="0"/>
                </a:moveTo>
                <a:lnTo>
                  <a:pt x="4439194" y="0"/>
                </a:lnTo>
                <a:lnTo>
                  <a:pt x="4439194" y="1093151"/>
                </a:lnTo>
                <a:lnTo>
                  <a:pt x="0" y="1093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771138" y="7551075"/>
            <a:ext cx="4439194" cy="1093151"/>
          </a:xfrm>
          <a:custGeom>
            <a:avLst/>
            <a:gdLst/>
            <a:ahLst/>
            <a:cxnLst/>
            <a:rect l="l" t="t" r="r" b="b"/>
            <a:pathLst>
              <a:path w="4439194" h="1093151">
                <a:moveTo>
                  <a:pt x="0" y="0"/>
                </a:moveTo>
                <a:lnTo>
                  <a:pt x="4439194" y="0"/>
                </a:lnTo>
                <a:lnTo>
                  <a:pt x="4439194" y="1093152"/>
                </a:lnTo>
                <a:lnTo>
                  <a:pt x="0" y="1093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10153139" y="5252147"/>
            <a:ext cx="626790" cy="640399"/>
          </a:xfrm>
          <a:custGeom>
            <a:avLst/>
            <a:gdLst/>
            <a:ahLst/>
            <a:cxnLst/>
            <a:rect l="l" t="t" r="r" b="b"/>
            <a:pathLst>
              <a:path w="626790" h="640399">
                <a:moveTo>
                  <a:pt x="0" y="0"/>
                </a:moveTo>
                <a:lnTo>
                  <a:pt x="626790" y="0"/>
                </a:lnTo>
                <a:lnTo>
                  <a:pt x="626790" y="640399"/>
                </a:lnTo>
                <a:lnTo>
                  <a:pt x="0" y="6403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974191" y="5222505"/>
            <a:ext cx="482068" cy="628102"/>
          </a:xfrm>
          <a:custGeom>
            <a:avLst/>
            <a:gdLst/>
            <a:ahLst/>
            <a:cxnLst/>
            <a:rect l="l" t="t" r="r" b="b"/>
            <a:pathLst>
              <a:path w="482068" h="628102">
                <a:moveTo>
                  <a:pt x="0" y="0"/>
                </a:moveTo>
                <a:lnTo>
                  <a:pt x="482068" y="0"/>
                </a:lnTo>
                <a:lnTo>
                  <a:pt x="482068" y="628102"/>
                </a:lnTo>
                <a:lnTo>
                  <a:pt x="0" y="6281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5" name="TextBox 15"/>
          <p:cNvSpPr txBox="1"/>
          <p:nvPr/>
        </p:nvSpPr>
        <p:spPr>
          <a:xfrm>
            <a:off x="1975962" y="629145"/>
            <a:ext cx="15004743" cy="713385"/>
          </a:xfrm>
          <a:prstGeom prst="rect">
            <a:avLst/>
          </a:prstGeom>
        </p:spPr>
        <p:txBody>
          <a:bodyPr lIns="0" tIns="0" rIns="0" bIns="0" rtlCol="0" anchor="t">
            <a:spAutoFit/>
          </a:bodyPr>
          <a:lstStyle/>
          <a:p>
            <a:pPr marL="0" lvl="0" indent="0">
              <a:lnSpc>
                <a:spcPts val="5829"/>
              </a:lnSpc>
              <a:spcBef>
                <a:spcPct val="0"/>
              </a:spcBef>
            </a:pPr>
            <a:r>
              <a:rPr lang="en-US" sz="4163">
                <a:solidFill>
                  <a:srgbClr val="FFFFFF"/>
                </a:solidFill>
                <a:latin typeface="HK Modular"/>
              </a:rPr>
              <a:t>DataPipeline </a:t>
            </a:r>
          </a:p>
        </p:txBody>
      </p:sp>
      <p:sp>
        <p:nvSpPr>
          <p:cNvPr id="16" name="TextBox 16"/>
          <p:cNvSpPr txBox="1"/>
          <p:nvPr/>
        </p:nvSpPr>
        <p:spPr>
          <a:xfrm>
            <a:off x="14575463" y="2738191"/>
            <a:ext cx="2016178" cy="542399"/>
          </a:xfrm>
          <a:prstGeom prst="rect">
            <a:avLst/>
          </a:prstGeom>
        </p:spPr>
        <p:txBody>
          <a:bodyPr lIns="0" tIns="0" rIns="0" bIns="0" rtlCol="0" anchor="t">
            <a:spAutoFit/>
          </a:bodyPr>
          <a:lstStyle/>
          <a:p>
            <a:pPr>
              <a:lnSpc>
                <a:spcPts val="4229"/>
              </a:lnSpc>
            </a:pPr>
            <a:r>
              <a:rPr lang="en-US" sz="3646">
                <a:solidFill>
                  <a:srgbClr val="FFFFFF"/>
                </a:solidFill>
                <a:latin typeface="Tomorrow"/>
              </a:rPr>
              <a:t>NumPy</a:t>
            </a:r>
          </a:p>
        </p:txBody>
      </p:sp>
      <p:sp>
        <p:nvSpPr>
          <p:cNvPr id="17" name="TextBox 17"/>
          <p:cNvSpPr txBox="1"/>
          <p:nvPr/>
        </p:nvSpPr>
        <p:spPr>
          <a:xfrm>
            <a:off x="13252665" y="5335500"/>
            <a:ext cx="4205190" cy="483217"/>
          </a:xfrm>
          <a:prstGeom prst="rect">
            <a:avLst/>
          </a:prstGeom>
        </p:spPr>
        <p:txBody>
          <a:bodyPr lIns="0" tIns="0" rIns="0" bIns="0" rtlCol="0" anchor="t">
            <a:spAutoFit/>
          </a:bodyPr>
          <a:lstStyle/>
          <a:p>
            <a:pPr>
              <a:lnSpc>
                <a:spcPts val="3765"/>
              </a:lnSpc>
            </a:pPr>
            <a:r>
              <a:rPr lang="en-US" sz="3246">
                <a:solidFill>
                  <a:srgbClr val="FFFFFF"/>
                </a:solidFill>
                <a:latin typeface="Tomorrow"/>
              </a:rPr>
              <a:t>Matplotlib &amp; Seaborn</a:t>
            </a:r>
          </a:p>
        </p:txBody>
      </p:sp>
      <p:sp>
        <p:nvSpPr>
          <p:cNvPr id="18" name="TextBox 18"/>
          <p:cNvSpPr txBox="1"/>
          <p:nvPr/>
        </p:nvSpPr>
        <p:spPr>
          <a:xfrm>
            <a:off x="7127559" y="5225796"/>
            <a:ext cx="2820262" cy="571990"/>
          </a:xfrm>
          <a:prstGeom prst="rect">
            <a:avLst/>
          </a:prstGeom>
        </p:spPr>
        <p:txBody>
          <a:bodyPr lIns="0" tIns="0" rIns="0" bIns="0" rtlCol="0" anchor="t">
            <a:spAutoFit/>
          </a:bodyPr>
          <a:lstStyle/>
          <a:p>
            <a:pPr>
              <a:lnSpc>
                <a:spcPts val="4461"/>
              </a:lnSpc>
            </a:pPr>
            <a:r>
              <a:rPr lang="en-US" sz="3846">
                <a:solidFill>
                  <a:srgbClr val="FFFFFF"/>
                </a:solidFill>
                <a:latin typeface="Tomorrow"/>
              </a:rPr>
              <a:t>Scikit-learn</a:t>
            </a:r>
          </a:p>
        </p:txBody>
      </p:sp>
      <p:sp>
        <p:nvSpPr>
          <p:cNvPr id="19" name="TextBox 19"/>
          <p:cNvSpPr txBox="1"/>
          <p:nvPr/>
        </p:nvSpPr>
        <p:spPr>
          <a:xfrm>
            <a:off x="1597301" y="5324335"/>
            <a:ext cx="3496029" cy="433967"/>
          </a:xfrm>
          <a:prstGeom prst="rect">
            <a:avLst/>
          </a:prstGeom>
        </p:spPr>
        <p:txBody>
          <a:bodyPr lIns="0" tIns="0" rIns="0" bIns="0" rtlCol="0" anchor="t">
            <a:spAutoFit/>
          </a:bodyPr>
          <a:lstStyle/>
          <a:p>
            <a:pPr>
              <a:lnSpc>
                <a:spcPts val="3394"/>
              </a:lnSpc>
            </a:pPr>
            <a:r>
              <a:rPr lang="en-US" sz="2926">
                <a:solidFill>
                  <a:srgbClr val="FFFFFF"/>
                </a:solidFill>
                <a:latin typeface="Tomorrow"/>
              </a:rPr>
              <a:t>Imbalanced-Learn</a:t>
            </a:r>
          </a:p>
        </p:txBody>
      </p:sp>
      <p:sp>
        <p:nvSpPr>
          <p:cNvPr id="20" name="TextBox 20"/>
          <p:cNvSpPr txBox="1"/>
          <p:nvPr/>
        </p:nvSpPr>
        <p:spPr>
          <a:xfrm>
            <a:off x="1406853" y="7614434"/>
            <a:ext cx="2787518" cy="483217"/>
          </a:xfrm>
          <a:prstGeom prst="rect">
            <a:avLst/>
          </a:prstGeom>
        </p:spPr>
        <p:txBody>
          <a:bodyPr lIns="0" tIns="0" rIns="0" bIns="0" rtlCol="0" anchor="t">
            <a:spAutoFit/>
          </a:bodyPr>
          <a:lstStyle/>
          <a:p>
            <a:pPr>
              <a:lnSpc>
                <a:spcPts val="3765"/>
              </a:lnSpc>
            </a:pPr>
            <a:r>
              <a:rPr lang="en-US" sz="3246">
                <a:solidFill>
                  <a:srgbClr val="FFFFFF"/>
                </a:solidFill>
                <a:latin typeface="Tomorrow"/>
              </a:rPr>
              <a:t>Apache Spark</a:t>
            </a:r>
          </a:p>
        </p:txBody>
      </p:sp>
      <p:sp>
        <p:nvSpPr>
          <p:cNvPr id="21" name="Freeform 21"/>
          <p:cNvSpPr/>
          <p:nvPr/>
        </p:nvSpPr>
        <p:spPr>
          <a:xfrm flipH="1">
            <a:off x="5152336" y="2728666"/>
            <a:ext cx="1884625" cy="475083"/>
          </a:xfrm>
          <a:custGeom>
            <a:avLst/>
            <a:gdLst/>
            <a:ahLst/>
            <a:cxnLst/>
            <a:rect l="l" t="t" r="r" b="b"/>
            <a:pathLst>
              <a:path w="1884625" h="475083">
                <a:moveTo>
                  <a:pt x="1884626" y="0"/>
                </a:moveTo>
                <a:lnTo>
                  <a:pt x="0" y="0"/>
                </a:lnTo>
                <a:lnTo>
                  <a:pt x="0" y="475082"/>
                </a:lnTo>
                <a:lnTo>
                  <a:pt x="1884626" y="475082"/>
                </a:lnTo>
                <a:lnTo>
                  <a:pt x="1884626"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Freeform 22"/>
          <p:cNvSpPr/>
          <p:nvPr/>
        </p:nvSpPr>
        <p:spPr>
          <a:xfrm flipH="1">
            <a:off x="11449751" y="2767087"/>
            <a:ext cx="1685913" cy="424991"/>
          </a:xfrm>
          <a:custGeom>
            <a:avLst/>
            <a:gdLst/>
            <a:ahLst/>
            <a:cxnLst/>
            <a:rect l="l" t="t" r="r" b="b"/>
            <a:pathLst>
              <a:path w="1685913" h="424991">
                <a:moveTo>
                  <a:pt x="1685913" y="0"/>
                </a:moveTo>
                <a:lnTo>
                  <a:pt x="0" y="0"/>
                </a:lnTo>
                <a:lnTo>
                  <a:pt x="0" y="424990"/>
                </a:lnTo>
                <a:lnTo>
                  <a:pt x="1685913" y="424990"/>
                </a:lnTo>
                <a:lnTo>
                  <a:pt x="1685913"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3" name="Freeform 23"/>
          <p:cNvSpPr/>
          <p:nvPr/>
        </p:nvSpPr>
        <p:spPr>
          <a:xfrm rot="5400000" flipH="1">
            <a:off x="14580678" y="4157611"/>
            <a:ext cx="1501121" cy="378408"/>
          </a:xfrm>
          <a:custGeom>
            <a:avLst/>
            <a:gdLst/>
            <a:ahLst/>
            <a:cxnLst/>
            <a:rect l="l" t="t" r="r" b="b"/>
            <a:pathLst>
              <a:path w="1501121" h="378408">
                <a:moveTo>
                  <a:pt x="1501121" y="0"/>
                </a:moveTo>
                <a:lnTo>
                  <a:pt x="0" y="0"/>
                </a:lnTo>
                <a:lnTo>
                  <a:pt x="0" y="378408"/>
                </a:lnTo>
                <a:lnTo>
                  <a:pt x="1501121" y="378408"/>
                </a:lnTo>
                <a:lnTo>
                  <a:pt x="1501121"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4" name="Freeform 24"/>
          <p:cNvSpPr/>
          <p:nvPr/>
        </p:nvSpPr>
        <p:spPr>
          <a:xfrm rot="-10800000" flipH="1">
            <a:off x="11449751" y="5431456"/>
            <a:ext cx="1685913" cy="424991"/>
          </a:xfrm>
          <a:custGeom>
            <a:avLst/>
            <a:gdLst/>
            <a:ahLst/>
            <a:cxnLst/>
            <a:rect l="l" t="t" r="r" b="b"/>
            <a:pathLst>
              <a:path w="1685913" h="424991">
                <a:moveTo>
                  <a:pt x="1685913" y="0"/>
                </a:moveTo>
                <a:lnTo>
                  <a:pt x="0" y="0"/>
                </a:lnTo>
                <a:lnTo>
                  <a:pt x="0" y="424990"/>
                </a:lnTo>
                <a:lnTo>
                  <a:pt x="1685913" y="424990"/>
                </a:lnTo>
                <a:lnTo>
                  <a:pt x="1685913"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5" name="Freeform 25"/>
          <p:cNvSpPr/>
          <p:nvPr/>
        </p:nvSpPr>
        <p:spPr>
          <a:xfrm rot="-10800000" flipH="1">
            <a:off x="5202462" y="5331325"/>
            <a:ext cx="1808094" cy="455790"/>
          </a:xfrm>
          <a:custGeom>
            <a:avLst/>
            <a:gdLst/>
            <a:ahLst/>
            <a:cxnLst/>
            <a:rect l="l" t="t" r="r" b="b"/>
            <a:pathLst>
              <a:path w="1808094" h="455790">
                <a:moveTo>
                  <a:pt x="1808095" y="0"/>
                </a:moveTo>
                <a:lnTo>
                  <a:pt x="0" y="0"/>
                </a:lnTo>
                <a:lnTo>
                  <a:pt x="0" y="455790"/>
                </a:lnTo>
                <a:lnTo>
                  <a:pt x="1808095" y="455790"/>
                </a:lnTo>
                <a:lnTo>
                  <a:pt x="180809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6" name="Freeform 26"/>
          <p:cNvSpPr/>
          <p:nvPr/>
        </p:nvSpPr>
        <p:spPr>
          <a:xfrm rot="5400000" flipH="1">
            <a:off x="2251562" y="6631914"/>
            <a:ext cx="1468212" cy="370112"/>
          </a:xfrm>
          <a:custGeom>
            <a:avLst/>
            <a:gdLst/>
            <a:ahLst/>
            <a:cxnLst/>
            <a:rect l="l" t="t" r="r" b="b"/>
            <a:pathLst>
              <a:path w="1468212" h="370112">
                <a:moveTo>
                  <a:pt x="1468211" y="0"/>
                </a:moveTo>
                <a:lnTo>
                  <a:pt x="0" y="0"/>
                </a:lnTo>
                <a:lnTo>
                  <a:pt x="0" y="370111"/>
                </a:lnTo>
                <a:lnTo>
                  <a:pt x="1468211" y="370111"/>
                </a:lnTo>
                <a:lnTo>
                  <a:pt x="1468211"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160826"/>
            <a:ext cx="7089405" cy="1563038"/>
          </a:xfrm>
          <a:prstGeom prst="rect">
            <a:avLst/>
          </a:prstGeom>
        </p:spPr>
        <p:txBody>
          <a:bodyPr lIns="0" tIns="0" rIns="0" bIns="0" rtlCol="0" anchor="t">
            <a:spAutoFit/>
          </a:bodyPr>
          <a:lstStyle/>
          <a:p>
            <a:pPr marL="0" lvl="0" indent="0" algn="ctr">
              <a:lnSpc>
                <a:spcPts val="6248"/>
              </a:lnSpc>
              <a:spcBef>
                <a:spcPct val="0"/>
              </a:spcBef>
            </a:pPr>
            <a:r>
              <a:rPr lang="en-US" sz="4463">
                <a:solidFill>
                  <a:srgbClr val="FFFFFF"/>
                </a:solidFill>
                <a:latin typeface="HK Modular"/>
              </a:rPr>
              <a:t>Data Visualizations</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89980" y="3053334"/>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1921" y="1028700"/>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1</a:t>
              </a:r>
            </a:p>
          </p:txBody>
        </p:sp>
      </p:grpSp>
      <p:sp>
        <p:nvSpPr>
          <p:cNvPr id="7" name="Freeform 7"/>
          <p:cNvSpPr/>
          <p:nvPr/>
        </p:nvSpPr>
        <p:spPr>
          <a:xfrm>
            <a:off x="8437153" y="2374392"/>
            <a:ext cx="9578614" cy="5143500"/>
          </a:xfrm>
          <a:custGeom>
            <a:avLst/>
            <a:gdLst/>
            <a:ahLst/>
            <a:cxnLst/>
            <a:rect l="l" t="t" r="r" b="b"/>
            <a:pathLst>
              <a:path w="9578614" h="5143500">
                <a:moveTo>
                  <a:pt x="0" y="0"/>
                </a:moveTo>
                <a:lnTo>
                  <a:pt x="9578614" y="0"/>
                </a:lnTo>
                <a:lnTo>
                  <a:pt x="9578614" y="5143500"/>
                </a:lnTo>
                <a:lnTo>
                  <a:pt x="0" y="514350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254557" y="1141533"/>
            <a:ext cx="15004743"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Gender</a:t>
            </a:r>
          </a:p>
        </p:txBody>
      </p:sp>
      <p:sp>
        <p:nvSpPr>
          <p:cNvPr id="9" name="TextBox 9"/>
          <p:cNvSpPr txBox="1"/>
          <p:nvPr/>
        </p:nvSpPr>
        <p:spPr>
          <a:xfrm>
            <a:off x="1067620" y="3466834"/>
            <a:ext cx="5959920" cy="2901466"/>
          </a:xfrm>
          <a:prstGeom prst="rect">
            <a:avLst/>
          </a:prstGeom>
        </p:spPr>
        <p:txBody>
          <a:bodyPr lIns="0" tIns="0" rIns="0" bIns="0" rtlCol="0" anchor="t">
            <a:spAutoFit/>
          </a:bodyPr>
          <a:lstStyle/>
          <a:p>
            <a:pPr algn="ctr">
              <a:lnSpc>
                <a:spcPts val="3876"/>
              </a:lnSpc>
              <a:spcBef>
                <a:spcPct val="0"/>
              </a:spcBef>
            </a:pPr>
            <a:r>
              <a:rPr lang="en-US" sz="2769">
                <a:solidFill>
                  <a:srgbClr val="FFFFFF"/>
                </a:solidFill>
                <a:latin typeface="Tomorrow"/>
              </a:rPr>
              <a:t>Our dataset exhibits a gender distribution skewed towards females, indicating a higher volume of female applicants compared to males for the credit card processor.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698292" y="3872976"/>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708504"/>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2</a:t>
              </a:r>
            </a:p>
          </p:txBody>
        </p:sp>
      </p:grpSp>
      <p:sp>
        <p:nvSpPr>
          <p:cNvPr id="7" name="Freeform 7"/>
          <p:cNvSpPr/>
          <p:nvPr/>
        </p:nvSpPr>
        <p:spPr>
          <a:xfrm>
            <a:off x="479596" y="2066152"/>
            <a:ext cx="9804408" cy="7893380"/>
          </a:xfrm>
          <a:custGeom>
            <a:avLst/>
            <a:gdLst/>
            <a:ahLst/>
            <a:cxnLst/>
            <a:rect l="l" t="t" r="r" b="b"/>
            <a:pathLst>
              <a:path w="9804408" h="7893380">
                <a:moveTo>
                  <a:pt x="0" y="0"/>
                </a:moveTo>
                <a:lnTo>
                  <a:pt x="9804408" y="0"/>
                </a:lnTo>
                <a:lnTo>
                  <a:pt x="9804408" y="7893379"/>
                </a:lnTo>
                <a:lnTo>
                  <a:pt x="0" y="7893379"/>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254557" y="821309"/>
            <a:ext cx="15004743"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Age</a:t>
            </a:r>
          </a:p>
        </p:txBody>
      </p:sp>
      <p:sp>
        <p:nvSpPr>
          <p:cNvPr id="9" name="TextBox 9"/>
          <p:cNvSpPr txBox="1"/>
          <p:nvPr/>
        </p:nvSpPr>
        <p:spPr>
          <a:xfrm>
            <a:off x="11375932" y="4364659"/>
            <a:ext cx="5959920" cy="2415691"/>
          </a:xfrm>
          <a:prstGeom prst="rect">
            <a:avLst/>
          </a:prstGeom>
        </p:spPr>
        <p:txBody>
          <a:bodyPr lIns="0" tIns="0" rIns="0" bIns="0" rtlCol="0" anchor="t">
            <a:spAutoFit/>
          </a:bodyPr>
          <a:lstStyle/>
          <a:p>
            <a:pPr algn="ctr">
              <a:lnSpc>
                <a:spcPts val="3876"/>
              </a:lnSpc>
              <a:spcBef>
                <a:spcPct val="0"/>
              </a:spcBef>
            </a:pPr>
            <a:r>
              <a:rPr lang="en-US" sz="2769">
                <a:solidFill>
                  <a:srgbClr val="FFFFFF"/>
                </a:solidFill>
                <a:latin typeface="Tomorrow"/>
              </a:rPr>
              <a:t>From our dataset's histograms, we observed that a significant portion of applicants fall within the 30-45 age range, presenting a natural distribution of consumer 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592" y="2896351"/>
            <a:ext cx="8767239" cy="4537046"/>
          </a:xfrm>
          <a:custGeom>
            <a:avLst/>
            <a:gdLst/>
            <a:ahLst/>
            <a:cxnLst/>
            <a:rect l="l" t="t" r="r" b="b"/>
            <a:pathLst>
              <a:path w="8767239" h="4537046">
                <a:moveTo>
                  <a:pt x="0" y="0"/>
                </a:moveTo>
                <a:lnTo>
                  <a:pt x="8767238" y="0"/>
                </a:lnTo>
                <a:lnTo>
                  <a:pt x="8767238" y="4537046"/>
                </a:lnTo>
                <a:lnTo>
                  <a:pt x="0" y="4537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373879" y="832059"/>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sp>
        <p:nvSpPr>
          <p:cNvPr id="7" name="Freeform 7"/>
          <p:cNvSpPr/>
          <p:nvPr/>
        </p:nvSpPr>
        <p:spPr>
          <a:xfrm>
            <a:off x="10637313" y="165496"/>
            <a:ext cx="6084227" cy="4978004"/>
          </a:xfrm>
          <a:custGeom>
            <a:avLst/>
            <a:gdLst/>
            <a:ahLst/>
            <a:cxnLst/>
            <a:rect l="l" t="t" r="r" b="b"/>
            <a:pathLst>
              <a:path w="6084227" h="4978004">
                <a:moveTo>
                  <a:pt x="0" y="0"/>
                </a:moveTo>
                <a:lnTo>
                  <a:pt x="6084227" y="0"/>
                </a:lnTo>
                <a:lnTo>
                  <a:pt x="6084227" y="4978004"/>
                </a:lnTo>
                <a:lnTo>
                  <a:pt x="0" y="4978004"/>
                </a:lnTo>
                <a:lnTo>
                  <a:pt x="0" y="0"/>
                </a:lnTo>
                <a:close/>
              </a:path>
            </a:pathLst>
          </a:custGeom>
          <a:blipFill>
            <a:blip r:embed="rId7"/>
            <a:stretch>
              <a:fillRect/>
            </a:stretch>
          </a:blipFill>
        </p:spPr>
        <p:txBody>
          <a:bodyPr/>
          <a:lstStyle/>
          <a:p>
            <a:endParaRPr lang="en-US"/>
          </a:p>
        </p:txBody>
      </p:sp>
      <p:sp>
        <p:nvSpPr>
          <p:cNvPr id="8" name="Freeform 8"/>
          <p:cNvSpPr/>
          <p:nvPr/>
        </p:nvSpPr>
        <p:spPr>
          <a:xfrm>
            <a:off x="10637313" y="5143500"/>
            <a:ext cx="6084227" cy="4833783"/>
          </a:xfrm>
          <a:custGeom>
            <a:avLst/>
            <a:gdLst/>
            <a:ahLst/>
            <a:cxnLst/>
            <a:rect l="l" t="t" r="r" b="b"/>
            <a:pathLst>
              <a:path w="6084227" h="4833783">
                <a:moveTo>
                  <a:pt x="0" y="0"/>
                </a:moveTo>
                <a:lnTo>
                  <a:pt x="6084227" y="0"/>
                </a:lnTo>
                <a:lnTo>
                  <a:pt x="6084227" y="4833783"/>
                </a:lnTo>
                <a:lnTo>
                  <a:pt x="0" y="4833783"/>
                </a:lnTo>
                <a:lnTo>
                  <a:pt x="0" y="0"/>
                </a:lnTo>
                <a:close/>
              </a:path>
            </a:pathLst>
          </a:custGeom>
          <a:blipFill>
            <a:blip r:embed="rId8"/>
            <a:stretch>
              <a:fillRect t="-1981" b="-1981"/>
            </a:stretch>
          </a:blipFill>
        </p:spPr>
        <p:txBody>
          <a:bodyPr/>
          <a:lstStyle/>
          <a:p>
            <a:endParaRPr lang="en-US"/>
          </a:p>
        </p:txBody>
      </p:sp>
      <p:sp>
        <p:nvSpPr>
          <p:cNvPr id="9" name="TextBox 9"/>
          <p:cNvSpPr txBox="1"/>
          <p:nvPr/>
        </p:nvSpPr>
        <p:spPr>
          <a:xfrm>
            <a:off x="1411304" y="942975"/>
            <a:ext cx="15004743" cy="729895"/>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Good Debt VS Bad Debt</a:t>
            </a:r>
          </a:p>
        </p:txBody>
      </p:sp>
      <p:sp>
        <p:nvSpPr>
          <p:cNvPr id="10" name="TextBox 10"/>
          <p:cNvSpPr txBox="1"/>
          <p:nvPr/>
        </p:nvSpPr>
        <p:spPr>
          <a:xfrm>
            <a:off x="2296251" y="3242184"/>
            <a:ext cx="5959920" cy="3387241"/>
          </a:xfrm>
          <a:prstGeom prst="rect">
            <a:avLst/>
          </a:prstGeom>
        </p:spPr>
        <p:txBody>
          <a:bodyPr lIns="0" tIns="0" rIns="0" bIns="0" rtlCol="0" anchor="t">
            <a:spAutoFit/>
          </a:bodyPr>
          <a:lstStyle/>
          <a:p>
            <a:pPr algn="ctr">
              <a:lnSpc>
                <a:spcPts val="3876"/>
              </a:lnSpc>
              <a:spcBef>
                <a:spcPct val="0"/>
              </a:spcBef>
            </a:pPr>
            <a:r>
              <a:rPr lang="en-US" sz="2769">
                <a:solidFill>
                  <a:srgbClr val="FFFFFF"/>
                </a:solidFill>
                <a:latin typeface="Tomorrow"/>
              </a:rPr>
              <a:t>As anticipated, our analysis reveals a clear distinction between good and bad debt: notably, a higher proportion of not approved applications coincide with bad debt, while approved applications predominantly feature good debt.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708504"/>
            <a:ext cx="1037426" cy="1037452"/>
            <a:chOff x="0" y="0"/>
            <a:chExt cx="1383234" cy="1383269"/>
          </a:xfrm>
        </p:grpSpPr>
        <p:sp>
          <p:nvSpPr>
            <p:cNvPr id="4" name="Freeform 4"/>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4"/>
              <a:stretch>
                <a:fillRect l="-1" r="-1"/>
              </a:stretch>
            </a:blipFill>
          </p:spPr>
          <p:txBody>
            <a:bodyPr/>
            <a:lstStyle/>
            <a:p>
              <a:endParaRPr lang="en-US"/>
            </a:p>
          </p:txBody>
        </p:sp>
        <p:sp>
          <p:nvSpPr>
            <p:cNvPr id="5" name="TextBox 5"/>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4</a:t>
              </a:r>
            </a:p>
          </p:txBody>
        </p:sp>
      </p:grpSp>
      <p:sp>
        <p:nvSpPr>
          <p:cNvPr id="6" name="Freeform 6"/>
          <p:cNvSpPr/>
          <p:nvPr/>
        </p:nvSpPr>
        <p:spPr>
          <a:xfrm>
            <a:off x="8792709" y="1028700"/>
            <a:ext cx="8966472" cy="7759447"/>
          </a:xfrm>
          <a:custGeom>
            <a:avLst/>
            <a:gdLst/>
            <a:ahLst/>
            <a:cxnLst/>
            <a:rect l="l" t="t" r="r" b="b"/>
            <a:pathLst>
              <a:path w="8966472" h="7759447">
                <a:moveTo>
                  <a:pt x="0" y="0"/>
                </a:moveTo>
                <a:lnTo>
                  <a:pt x="8966472" y="0"/>
                </a:lnTo>
                <a:lnTo>
                  <a:pt x="8966472" y="7759447"/>
                </a:lnTo>
                <a:lnTo>
                  <a:pt x="0" y="7759447"/>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254557" y="821309"/>
            <a:ext cx="15004743" cy="726117"/>
          </a:xfrm>
          <a:prstGeom prst="rect">
            <a:avLst/>
          </a:prstGeom>
        </p:spPr>
        <p:txBody>
          <a:bodyPr lIns="0" tIns="0" rIns="0" bIns="0" rtlCol="0" anchor="t">
            <a:spAutoFit/>
          </a:bodyPr>
          <a:lstStyle/>
          <a:p>
            <a:pPr marL="0" lvl="0" indent="0">
              <a:lnSpc>
                <a:spcPts val="5969"/>
              </a:lnSpc>
              <a:spcBef>
                <a:spcPct val="0"/>
              </a:spcBef>
            </a:pPr>
            <a:r>
              <a:rPr lang="en-US" sz="4263">
                <a:solidFill>
                  <a:srgbClr val="FFFFFF"/>
                </a:solidFill>
                <a:latin typeface="HK Modular"/>
              </a:rPr>
              <a:t>Heatmap</a:t>
            </a:r>
          </a:p>
        </p:txBody>
      </p:sp>
      <p:sp>
        <p:nvSpPr>
          <p:cNvPr id="8" name="TextBox 8"/>
          <p:cNvSpPr txBox="1"/>
          <p:nvPr/>
        </p:nvSpPr>
        <p:spPr>
          <a:xfrm>
            <a:off x="1547413" y="4339892"/>
            <a:ext cx="5948194" cy="1098962"/>
          </a:xfrm>
          <a:prstGeom prst="rect">
            <a:avLst/>
          </a:prstGeom>
        </p:spPr>
        <p:txBody>
          <a:bodyPr lIns="0" tIns="0" rIns="0" bIns="0" rtlCol="0" anchor="t">
            <a:spAutoFit/>
          </a:bodyPr>
          <a:lstStyle/>
          <a:p>
            <a:pPr>
              <a:lnSpc>
                <a:spcPts val="2952"/>
              </a:lnSpc>
              <a:spcBef>
                <a:spcPct val="0"/>
              </a:spcBef>
            </a:pPr>
            <a:r>
              <a:rPr lang="en-US" sz="2108">
                <a:solidFill>
                  <a:srgbClr val="FFFFFF"/>
                </a:solidFill>
                <a:latin typeface="Tomorrow"/>
              </a:rPr>
              <a:t>This heatmap illustrates a correlation matrix between credit card approval status and various numerical features.</a:t>
            </a:r>
          </a:p>
        </p:txBody>
      </p:sp>
      <p:sp>
        <p:nvSpPr>
          <p:cNvPr id="9" name="Freeform 9"/>
          <p:cNvSpPr/>
          <p:nvPr/>
        </p:nvSpPr>
        <p:spPr>
          <a:xfrm>
            <a:off x="1028700" y="3364855"/>
            <a:ext cx="6873990" cy="3557290"/>
          </a:xfrm>
          <a:custGeom>
            <a:avLst/>
            <a:gdLst/>
            <a:ahLst/>
            <a:cxnLst/>
            <a:rect l="l" t="t" r="r" b="b"/>
            <a:pathLst>
              <a:path w="6873990" h="3557290">
                <a:moveTo>
                  <a:pt x="0" y="0"/>
                </a:moveTo>
                <a:lnTo>
                  <a:pt x="6873990" y="0"/>
                </a:lnTo>
                <a:lnTo>
                  <a:pt x="6873990" y="3557290"/>
                </a:lnTo>
                <a:lnTo>
                  <a:pt x="0" y="35572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600</Words>
  <Application>Microsoft Macintosh PowerPoint</Application>
  <PresentationFormat>Custom</PresentationFormat>
  <Paragraphs>61</Paragraphs>
  <Slides>18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Tomorrow</vt:lpstr>
      <vt:lpstr>HK Modular Semi-Bold</vt:lpstr>
      <vt:lpstr>HK Modular</vt:lpstr>
      <vt:lpstr>Arial</vt:lpstr>
      <vt:lpstr>Tomorrow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to Enhance Language Skills Presentation in Blue and Purple 3D Modern Style</dc:title>
  <cp:lastModifiedBy>Zainab Arif</cp:lastModifiedBy>
  <cp:revision>1</cp:revision>
  <dcterms:created xsi:type="dcterms:W3CDTF">2006-08-16T00:00:00Z</dcterms:created>
  <dcterms:modified xsi:type="dcterms:W3CDTF">2024-02-28T01:46:54Z</dcterms:modified>
  <dc:identifier>DAF9vhQ1_UU</dc:identifier>
</cp:coreProperties>
</file>